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3" r:id="rId3"/>
    <p:sldMasterId id="2147483738" r:id="rId4"/>
    <p:sldMasterId id="2147483750" r:id="rId5"/>
  </p:sldMasterIdLst>
  <p:notesMasterIdLst>
    <p:notesMasterId r:id="rId31"/>
  </p:notesMasterIdLst>
  <p:handoutMasterIdLst>
    <p:handoutMasterId r:id="rId32"/>
  </p:handoutMasterIdLst>
  <p:sldIdLst>
    <p:sldId id="310" r:id="rId6"/>
    <p:sldId id="345" r:id="rId7"/>
    <p:sldId id="341" r:id="rId8"/>
    <p:sldId id="342" r:id="rId9"/>
    <p:sldId id="349" r:id="rId10"/>
    <p:sldId id="351" r:id="rId11"/>
    <p:sldId id="350" r:id="rId12"/>
    <p:sldId id="327" r:id="rId13"/>
    <p:sldId id="328" r:id="rId14"/>
    <p:sldId id="352" r:id="rId15"/>
    <p:sldId id="346" r:id="rId16"/>
    <p:sldId id="343" r:id="rId17"/>
    <p:sldId id="344" r:id="rId18"/>
    <p:sldId id="323" r:id="rId19"/>
    <p:sldId id="333" r:id="rId20"/>
    <p:sldId id="334" r:id="rId21"/>
    <p:sldId id="335" r:id="rId22"/>
    <p:sldId id="338" r:id="rId23"/>
    <p:sldId id="339" r:id="rId24"/>
    <p:sldId id="340" r:id="rId25"/>
    <p:sldId id="348" r:id="rId26"/>
    <p:sldId id="336" r:id="rId27"/>
    <p:sldId id="337" r:id="rId28"/>
    <p:sldId id="347" r:id="rId29"/>
    <p:sldId id="326" r:id="rId30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Q9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968"/>
    <a:srgbClr val="CAC993"/>
    <a:srgbClr val="EBF1DE"/>
    <a:srgbClr val="8FAADC"/>
    <a:srgbClr val="9DC3E6"/>
    <a:srgbClr val="DEEBF7"/>
    <a:srgbClr val="66FF33"/>
    <a:srgbClr val="666633"/>
    <a:srgbClr val="2E75B6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6433" autoAdjust="0"/>
  </p:normalViewPr>
  <p:slideViewPr>
    <p:cSldViewPr snapToGrid="0">
      <p:cViewPr varScale="1">
        <p:scale>
          <a:sx n="116" d="100"/>
          <a:sy n="116" d="100"/>
        </p:scale>
        <p:origin x="129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9565" cy="49536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626" y="2"/>
            <a:ext cx="2919565" cy="49536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D846C25A-9711-432F-9BD4-B8E199F332EA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0947"/>
            <a:ext cx="2919565" cy="49536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626" y="9370947"/>
            <a:ext cx="2919565" cy="49536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C837C6CB-5750-4646-A64C-FD80E2116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063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79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79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4B9C5878-FAF4-4227-82BE-29D1A8C456D8}" type="datetimeFigureOut">
              <a:rPr lang="ru-RU" smtClean="0"/>
              <a:t>30.12.2019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62" y="4687053"/>
            <a:ext cx="5389240" cy="4439368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0946"/>
            <a:ext cx="2919565" cy="49379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26" y="9370946"/>
            <a:ext cx="2919565" cy="49379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EB50C4A3-C3BD-4A83-A0F6-B91B671CA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23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Уважаемые руководители!</a:t>
            </a:r>
          </a:p>
          <a:p>
            <a:endParaRPr lang="ru-RU" dirty="0"/>
          </a:p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911F9-05A7-4FA4-9E04-B0EF9BEC5B6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670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0C4A3-C3BD-4A83-A0F6-B91B671CA97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492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0C4A3-C3BD-4A83-A0F6-B91B671CA97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791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0C4A3-C3BD-4A83-A0F6-B91B671CA97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050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0C4A3-C3BD-4A83-A0F6-B91B671CA97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703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9540D1-BEA0-4FA3-99B5-5B34FC092E6B}" type="datetimeFigureOut">
              <a:rPr lang="ru-RU" smtClean="0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5F945-0C7E-44FF-9DB1-4507CE8B41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38EFE2-9832-4D24-B48B-4B38C659A50B}" type="datetimeFigureOut">
              <a:rPr lang="ru-RU" smtClean="0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B33D5-61F1-428E-BD86-7684916A0D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B9AD1C-0302-4146-AAED-B150D60F1892}" type="datetimeFigureOut">
              <a:rPr lang="ru-RU" smtClean="0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8064AA-3CB1-4E46-AA99-161D615D4F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188913"/>
            <a:ext cx="9906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prava_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1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111_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88913"/>
            <a:ext cx="80295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194E08-6669-47DD-ABAE-5F3772F28ED1}" type="datetimeFigureOut">
              <a:rPr lang="ru-RU" smtClean="0">
                <a:solidFill>
                  <a:srgbClr val="000000"/>
                </a:solidFill>
              </a:rPr>
              <a:pPr/>
              <a:t>30.12.2019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8574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4E08-6669-47DD-ABAE-5F3772F28ED1}" type="datetimeFigureOut">
              <a:rPr lang="ru-RU" smtClean="0">
                <a:solidFill>
                  <a:srgbClr val="000000"/>
                </a:solidFill>
              </a:rPr>
              <a:pPr/>
              <a:t>30.12.2019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3521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4E08-6669-47DD-ABAE-5F3772F28ED1}" type="datetimeFigureOut">
              <a:rPr lang="ru-RU" smtClean="0">
                <a:solidFill>
                  <a:srgbClr val="000000"/>
                </a:solidFill>
              </a:rPr>
              <a:pPr/>
              <a:t>30.12.2019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0129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852740"/>
            <a:ext cx="3924300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33900" y="2852740"/>
            <a:ext cx="3925888" cy="327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4E08-6669-47DD-ABAE-5F3772F28ED1}" type="datetimeFigureOut">
              <a:rPr lang="ru-RU" smtClean="0">
                <a:solidFill>
                  <a:srgbClr val="000000"/>
                </a:solidFill>
              </a:rPr>
              <a:pPr/>
              <a:t>30.12.2019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4175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4E08-6669-47DD-ABAE-5F3772F28ED1}" type="datetimeFigureOut">
              <a:rPr lang="ru-RU" smtClean="0">
                <a:solidFill>
                  <a:srgbClr val="000000"/>
                </a:solidFill>
              </a:rPr>
              <a:pPr/>
              <a:t>30.12.2019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3152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4E08-6669-47DD-ABAE-5F3772F28ED1}" type="datetimeFigureOut">
              <a:rPr lang="ru-RU" smtClean="0">
                <a:solidFill>
                  <a:srgbClr val="000000"/>
                </a:solidFill>
              </a:rPr>
              <a:pPr/>
              <a:t>30.12.2019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9037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4E08-6669-47DD-ABAE-5F3772F28ED1}" type="datetimeFigureOut">
              <a:rPr lang="ru-RU" smtClean="0">
                <a:solidFill>
                  <a:srgbClr val="000000"/>
                </a:solidFill>
              </a:rPr>
              <a:pPr/>
              <a:t>30.12.2019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60623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4E08-6669-47DD-ABAE-5F3772F28ED1}" type="datetimeFigureOut">
              <a:rPr lang="ru-RU" smtClean="0">
                <a:solidFill>
                  <a:srgbClr val="000000"/>
                </a:solidFill>
              </a:rPr>
              <a:pPr/>
              <a:t>30.12.2019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245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5B92BC-5ADC-47FE-B918-10FC863C8509}" type="datetimeFigureOut">
              <a:rPr lang="ru-RU" smtClean="0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90F3C-B68E-419D-B2B4-832835796F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4E08-6669-47DD-ABAE-5F3772F28ED1}" type="datetimeFigureOut">
              <a:rPr lang="ru-RU" smtClean="0">
                <a:solidFill>
                  <a:srgbClr val="000000"/>
                </a:solidFill>
              </a:rPr>
              <a:pPr/>
              <a:t>30.12.2019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66791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4E08-6669-47DD-ABAE-5F3772F28ED1}" type="datetimeFigureOut">
              <a:rPr lang="ru-RU" smtClean="0">
                <a:solidFill>
                  <a:srgbClr val="000000"/>
                </a:solidFill>
              </a:rPr>
              <a:pPr/>
              <a:t>30.12.2019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23480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67488" y="1412875"/>
            <a:ext cx="2057400" cy="4713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1412875"/>
            <a:ext cx="6019800" cy="4713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4E08-6669-47DD-ABAE-5F3772F28ED1}" type="datetimeFigureOut">
              <a:rPr lang="ru-RU" smtClean="0">
                <a:solidFill>
                  <a:srgbClr val="000000"/>
                </a:solidFill>
              </a:rPr>
              <a:pPr/>
              <a:t>30.12.2019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24690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412875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2852740"/>
            <a:ext cx="8002588" cy="327342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94E08-6669-47DD-ABAE-5F3772F28ED1}" type="datetimeFigureOut">
              <a:rPr lang="ru-RU" smtClean="0">
                <a:solidFill>
                  <a:srgbClr val="000000"/>
                </a:solidFill>
              </a:rPr>
              <a:pPr/>
              <a:t>30.12.2019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8242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19853"/>
            <a:ext cx="9129370" cy="682717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D19540D1-BEA0-4FA3-99B5-5B34FC092E6B}" type="datetimeFigureOut">
              <a:rPr lang="ru-RU" smtClean="0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3365F945-0C7E-44FF-9DB1-4507CE8B41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2204864"/>
            <a:ext cx="7315200" cy="2723371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2204864"/>
            <a:ext cx="228600" cy="2723371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Downloads\Картинки\2Amazing Abstract Full HD Wallpapers\BLACKWOLFIK (3)_c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853"/>
            <a:ext cx="9129370" cy="110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9853"/>
            <a:ext cx="9129370" cy="682717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599" y="2866"/>
            <a:ext cx="8190402" cy="1124744"/>
          </a:xfrm>
        </p:spPr>
        <p:txBody>
          <a:bodyPr lIns="36000" tIns="36000" rIns="36000" bIns="36000" anchor="ctr">
            <a:normAutofit/>
          </a:bodyPr>
          <a:lstStyle>
            <a:lvl1pPr algn="ctr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23118" y="6381328"/>
            <a:ext cx="2289048" cy="36576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DF8E995-74F9-4989-AD62-B2EFAFEEF9C7}" type="datetimeFigureOut">
              <a:rPr lang="ru-RU" smtClean="0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45F0C-6821-4A0F-A499-4FF12ED4FB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2" name="Picture 3" descr="C:\Users\ITS4.DES\Desktop\Логотип МОН_newФ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9853"/>
            <a:ext cx="846094" cy="110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5B92BC-5ADC-47FE-B918-10FC863C8509}" type="datetimeFigureOut">
              <a:rPr lang="ru-RU" smtClean="0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90F3C-B68E-419D-B2B4-832835796F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8743-F609-4B01-8A2F-74E08C9CCF60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D2D5-3240-4A29-A77F-60928CB48F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5754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673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23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92F92A-99AB-4D4E-A748-B67D718A7A09}" type="datetimeFigureOut">
              <a:rPr lang="ru-RU" smtClean="0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20C1C-014C-4970-9C79-831EB5028A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681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4838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618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7767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2439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404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1071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8523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6786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6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44BE9F-B6F6-4CF1-8C0C-47492DC31A21}" type="datetimeFigureOut">
              <a:rPr lang="ru-RU" smtClean="0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740A3-CCB3-491C-B8B3-51E3F86136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2345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681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4838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618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7767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2439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404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1071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8523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67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FA31D6-4D08-41D4-95D6-C003CE94250C}" type="datetimeFigureOut">
              <a:rPr lang="ru-RU" smtClean="0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59D5D-6AE6-4AFD-A3E1-4DC221111F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988869-D74B-47BE-814D-73EAF6661BD5}" type="datetimeFigureOut">
              <a:rPr lang="ru-RU" smtClean="0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37990E-0BBE-4221-9D95-07FF438D7F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076FDD-5EED-49D4-85E8-A9AAFED0A3D5}" type="datetimeFigureOut">
              <a:rPr lang="ru-RU" smtClean="0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8068E-378F-4881-AF33-478C08069C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DE7311-ACCA-477E-ADA8-53EDCBAEB702}" type="datetimeFigureOut">
              <a:rPr lang="ru-RU" smtClean="0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60F78-C924-4FFE-A246-D91E66219D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FCEA40-9BEA-4ADC-A5C5-804921B7E5E4}" type="datetimeFigureOut">
              <a:rPr lang="ru-RU" smtClean="0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869CF6-8D1F-4D55-AB83-EE4BD27306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alphaModFix amt="1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000" t="17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F8E995-74F9-4989-AD62-B2EFAFEEF9C7}" type="datetimeFigureOut">
              <a:rPr lang="ru-RU" smtClean="0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145F0C-6821-4A0F-A499-4FF12ED4FB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6000">
              <a:schemeClr val="accent1">
                <a:lumMod val="35000"/>
              </a:schemeClr>
            </a:gs>
            <a:gs pos="34172">
              <a:srgbClr val="E0EBEC"/>
            </a:gs>
            <a:gs pos="90000">
              <a:srgbClr val="D8E6E8"/>
            </a:gs>
            <a:gs pos="22000">
              <a:schemeClr val="accent1">
                <a:shade val="67500"/>
                <a:satMod val="115000"/>
              </a:schemeClr>
            </a:gs>
            <a:gs pos="69000">
              <a:srgbClr val="EEF5F6">
                <a:alpha val="46667"/>
              </a:srgbClr>
            </a:gs>
            <a:gs pos="53328">
              <a:srgbClr val="F9FBFC"/>
            </a:gs>
            <a:gs pos="46000">
              <a:srgbClr val="F3FAFB">
                <a:lumMod val="18000"/>
                <a:lumOff val="82000"/>
                <a:alpha val="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412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52740"/>
            <a:ext cx="8002588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fld id="{DA194E08-6669-47DD-ABAE-5F3772F28ED1}" type="datetimeFigureOut">
              <a:rPr lang="ru-RU" smtClean="0">
                <a:solidFill>
                  <a:srgbClr val="000000"/>
                </a:solidFill>
              </a:rPr>
              <a:pPr/>
              <a:t>30.12.2019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1030" name="Picture 7" descr="logo_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88913"/>
            <a:ext cx="9906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8" descr="prava_ru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08851" y="6453188"/>
            <a:ext cx="1612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 descr="logo_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388" y="188913"/>
            <a:ext cx="9906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656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DF8E995-74F9-4989-AD62-B2EFAFEEF9C7}" type="datetimeFigureOut">
              <a:rPr lang="ru-RU" smtClean="0"/>
              <a:pPr>
                <a:defRPr/>
              </a:pPr>
              <a:t>30.12.2019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5145F0C-6821-4A0F-A499-4FF12ED4FB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7" r:id="rId3"/>
    <p:sldLayoutId id="2147483781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alphaModFix amt="1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000" t="17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8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alphaModFix amt="1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000" t="17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8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74646" y="1068029"/>
            <a:ext cx="9144000" cy="5741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6"/>
          <p:cNvSpPr/>
          <p:nvPr/>
        </p:nvSpPr>
        <p:spPr>
          <a:xfrm flipV="1">
            <a:off x="-35127" y="1116777"/>
            <a:ext cx="6311060" cy="5733256"/>
          </a:xfrm>
          <a:custGeom>
            <a:avLst/>
            <a:gdLst>
              <a:gd name="connsiteX0" fmla="*/ 0 w 4510854"/>
              <a:gd name="connsiteY0" fmla="*/ 0 h 6858000"/>
              <a:gd name="connsiteX1" fmla="*/ 4510854 w 4510854"/>
              <a:gd name="connsiteY1" fmla="*/ 0 h 6858000"/>
              <a:gd name="connsiteX2" fmla="*/ 4510854 w 4510854"/>
              <a:gd name="connsiteY2" fmla="*/ 6858000 h 6858000"/>
              <a:gd name="connsiteX3" fmla="*/ 0 w 4510854"/>
              <a:gd name="connsiteY3" fmla="*/ 6858000 h 6858000"/>
              <a:gd name="connsiteX4" fmla="*/ 0 w 4510854"/>
              <a:gd name="connsiteY4" fmla="*/ 0 h 6858000"/>
              <a:gd name="connsiteX0" fmla="*/ 0 w 6406329"/>
              <a:gd name="connsiteY0" fmla="*/ 0 h 6858000"/>
              <a:gd name="connsiteX1" fmla="*/ 6406329 w 6406329"/>
              <a:gd name="connsiteY1" fmla="*/ 9525 h 6858000"/>
              <a:gd name="connsiteX2" fmla="*/ 4510854 w 6406329"/>
              <a:gd name="connsiteY2" fmla="*/ 6858000 h 6858000"/>
              <a:gd name="connsiteX3" fmla="*/ 0 w 6406329"/>
              <a:gd name="connsiteY3" fmla="*/ 6858000 h 6858000"/>
              <a:gd name="connsiteX4" fmla="*/ 0 w 640632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6329" h="6858000">
                <a:moveTo>
                  <a:pt x="0" y="0"/>
                </a:moveTo>
                <a:lnTo>
                  <a:pt x="6406329" y="9525"/>
                </a:lnTo>
                <a:lnTo>
                  <a:pt x="451085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517232"/>
            <a:ext cx="9144000" cy="89255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000" kern="0" dirty="0" smtClean="0">
                <a:solidFill>
                  <a:srgbClr val="FFFFFF"/>
                </a:solidFill>
                <a:cs typeface="Arial"/>
              </a:rPr>
              <a:t>12</a:t>
            </a:r>
            <a:r>
              <a:rPr lang="en-US" sz="2000" kern="0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lang="ru-RU" sz="2000" kern="0" dirty="0" smtClean="0">
                <a:solidFill>
                  <a:srgbClr val="FFFFFF"/>
                </a:solidFill>
                <a:cs typeface="Arial"/>
              </a:rPr>
              <a:t>декабря 2019 года</a:t>
            </a:r>
            <a:endParaRPr lang="ru-RU" sz="2000" kern="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377" y="0"/>
            <a:ext cx="9144000" cy="1116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400" b="1" kern="0" dirty="0" smtClean="0">
                <a:solidFill>
                  <a:srgbClr val="FFFFFF"/>
                </a:solidFill>
                <a:cs typeface="Arial"/>
              </a:rPr>
              <a:t>	</a:t>
            </a:r>
            <a:endParaRPr lang="ru-RU" sz="2000" b="1" kern="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332" y="138061"/>
            <a:ext cx="1858850" cy="185993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56593" y="2300941"/>
            <a:ext cx="766956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Родителям о  </a:t>
            </a: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государственной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 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итоговой аттестации 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в 9 классе </a:t>
            </a:r>
          </a:p>
          <a:p>
            <a:pPr algn="ctr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в 2020году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ea typeface="Times New Roman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684520" y="4447500"/>
            <a:ext cx="3253740" cy="990600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7218" y="82301"/>
            <a:ext cx="2961090" cy="106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4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19376" y="0"/>
            <a:ext cx="9124623" cy="1158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6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ОБРАЗОВАТЕЛЬНЫЕ ОРГАНИЗАЦИИ</a:t>
            </a:r>
            <a:endParaRPr lang="ru-RU" sz="260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1091817" y="1332527"/>
            <a:ext cx="6373506" cy="14621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46741" y="1297775"/>
            <a:ext cx="30636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ИНФОРМИРУЮТ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подпись обучающихся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их родителей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(законных представителей)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936969"/>
              </p:ext>
            </p:extLst>
          </p:nvPr>
        </p:nvGraphicFramePr>
        <p:xfrm>
          <a:off x="391824" y="2939174"/>
          <a:ext cx="8161361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61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сроках и местах подачи заявлений на сдачу ГИА-9;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сроках и местах подачи заявлений на сдачу ГИА-9;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сроках проведения ГИА-9;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сроках, местах и порядке информирования о результатах ГИА-9;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сроках, местах и порядке подачи и рассмотрения апелляций.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518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2" y="1064525"/>
            <a:ext cx="9034818" cy="5500048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19376" y="0"/>
            <a:ext cx="9124623" cy="1158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6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Периоды проведения ГИА-9 в 2020 году</a:t>
            </a:r>
            <a:endParaRPr lang="ru-RU" sz="260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82" y="20986"/>
            <a:ext cx="1115616" cy="11162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5229" y="278909"/>
            <a:ext cx="1457472" cy="52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23" y="466369"/>
            <a:ext cx="8359182" cy="639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7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33" y="586854"/>
            <a:ext cx="9134698" cy="615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3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19376" y="0"/>
            <a:ext cx="9124623" cy="1158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Пересдача экзаменов</a:t>
            </a:r>
            <a:endParaRPr lang="ru-RU" sz="240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77" y="-11445"/>
            <a:ext cx="1115616" cy="1116267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210785" y="1719549"/>
            <a:ext cx="8846664" cy="171175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7675">
              <a:defRPr/>
            </a:pPr>
            <a:r>
              <a:rPr lang="ru-RU" alt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</a:t>
            </a:r>
            <a:endParaRPr lang="ru-RU" altLang="ru-RU" b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 прошедшим ГИА;</a:t>
            </a:r>
          </a:p>
          <a:p>
            <a:pPr indent="447675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получившим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неудовлетворительные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по двум учебным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47675">
              <a:buFontTx/>
              <a:buChar char="-"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получившим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неудовлетворительный результат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одному или двум учебным предметам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дополнительные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09042" y="3608726"/>
            <a:ext cx="8848407" cy="72834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7675"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предоставляется право пройти ГИА по соответствующим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учебным предметам </a:t>
            </a:r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1 сентября текущего года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427496" y="3431306"/>
            <a:ext cx="411498" cy="280291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39" y="277074"/>
            <a:ext cx="1483085" cy="535559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10785" y="4926189"/>
            <a:ext cx="8849238" cy="17377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Допуск к повторной сдаче ГИА </a:t>
            </a:r>
            <a:r>
              <a:rPr lang="ru-RU" sz="16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решению ГЭК </a:t>
            </a:r>
            <a:r>
              <a:rPr lang="ru-RU" sz="16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соответствии с </a:t>
            </a:r>
            <a:endParaRPr lang="ru-RU" sz="1600" b="1" kern="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 Порядка </a:t>
            </a:r>
            <a:r>
              <a:rPr lang="ru-RU" sz="1600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ГИА-9 </a:t>
            </a:r>
            <a:r>
              <a:rPr lang="ru-RU" alt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получают следующие обучающиеся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● 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получившие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alt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неудовлетворительные результаты не более чем по двум учебным предметам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;</a:t>
            </a:r>
          </a:p>
          <a:p>
            <a:pPr algn="just"/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● не явившиеся </a:t>
            </a: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на экзамены по 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уважительным причинам (подтверждено документально);</a:t>
            </a:r>
          </a:p>
          <a:p>
            <a:pPr algn="just"/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● не завершившие </a:t>
            </a: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выполнение экзаменационной работы по 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уважительным причинам (подтверждено документально</a:t>
            </a: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)</a:t>
            </a:r>
            <a:endParaRPr lang="ru-RU" alt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0785" y="1265122"/>
            <a:ext cx="8848407" cy="3518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7675"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Пересдача 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с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сентября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9042" y="4460469"/>
            <a:ext cx="8848407" cy="3518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7675"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Пересдача в резервные дни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161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0"/>
            <a:ext cx="8147713" cy="48839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263" y="4696672"/>
            <a:ext cx="8154537" cy="337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66" t="12939" r="16549" b="10027"/>
          <a:stretch/>
        </p:blipFill>
        <p:spPr>
          <a:xfrm>
            <a:off x="123369" y="345994"/>
            <a:ext cx="8897262" cy="557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1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060" y="661455"/>
            <a:ext cx="8735060" cy="546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5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416169"/>
            <a:ext cx="9144000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3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157" y="0"/>
            <a:ext cx="84356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5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93" y="47625"/>
            <a:ext cx="8011235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7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92281"/>
            <a:ext cx="9144000" cy="539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5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0249" y="0"/>
            <a:ext cx="5483751" cy="85014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ВАЖНЫЕ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ДАТЫ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icon-park.com/imagefiles/calender_re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897425"/>
            <a:ext cx="1656677" cy="193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59894" y="1457015"/>
            <a:ext cx="1572142" cy="1181820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</a:p>
          <a:p>
            <a:pPr algn="ctr" fontAlgn="auto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96538" y="4661894"/>
            <a:ext cx="8229600" cy="1276858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</a:t>
            </a:r>
          </a:p>
          <a:p>
            <a:pPr algn="ctr" fontAlgn="auto">
              <a:spcAft>
                <a:spcPts val="0"/>
              </a:spcAft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icon-park.com/imagefiles/calender_re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5082" y="2406559"/>
            <a:ext cx="1656677" cy="193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con-park.com/imagefiles/calender_re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894" y="4234397"/>
            <a:ext cx="1656677" cy="193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159617" y="2991636"/>
            <a:ext cx="1572142" cy="1181820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</a:p>
          <a:p>
            <a:pPr algn="ctr" fontAlgn="auto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449169" y="2406559"/>
            <a:ext cx="4954137" cy="1276858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044429" y="4725124"/>
            <a:ext cx="1572142" cy="1181820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</a:p>
          <a:p>
            <a:pPr algn="ctr" fontAlgn="auto"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044429" y="911886"/>
            <a:ext cx="8229600" cy="1276858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Пробное </a:t>
            </a:r>
          </a:p>
          <a:p>
            <a:pPr algn="ctr" fontAlgn="auto">
              <a:spcAft>
                <a:spcPts val="0"/>
              </a:spcAft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18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8423" y="40078"/>
            <a:ext cx="6387153" cy="34801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0781" y="3520257"/>
            <a:ext cx="6182436" cy="316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8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108" y="1603044"/>
            <a:ext cx="8777766" cy="372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85" y="0"/>
            <a:ext cx="6455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8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375" y="350858"/>
            <a:ext cx="8229600" cy="118182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КУБАНСКИХ ШКОЛ –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К ГИА ВСЕГДА ГОТОВ!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32678"/>
            <a:ext cx="9144000" cy="48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6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510" y="253975"/>
            <a:ext cx="6772275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57" y="1256518"/>
            <a:ext cx="8781260" cy="5601482"/>
          </a:xfrm>
          <a:prstGeom prst="rect">
            <a:avLst/>
          </a:prstGeom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19376" y="0"/>
            <a:ext cx="9124623" cy="1158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6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ГИА-9 для учащихся с ОВЗ</a:t>
            </a:r>
            <a:endParaRPr lang="ru-RU" sz="260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82" y="20986"/>
            <a:ext cx="1115616" cy="11162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7808" y="315964"/>
            <a:ext cx="1457472" cy="52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19376" y="0"/>
            <a:ext cx="9124623" cy="1158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6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Допуск к ГИА-9 в 2020 году</a:t>
            </a:r>
            <a:endParaRPr lang="ru-RU" sz="260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77" y="-11445"/>
            <a:ext cx="1115616" cy="1116267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213359" y="1280159"/>
            <a:ext cx="8671333" cy="237744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alt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«Зачет» </a:t>
            </a:r>
            <a:r>
              <a:rPr lang="ru-RU" alt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итоговому собеседованию,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9616" y="278908"/>
            <a:ext cx="1483085" cy="535559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327316" y="4067032"/>
            <a:ext cx="8557376" cy="24429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«Удовлетворительная» </a:t>
            </a:r>
            <a: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отметка за итоговый индивидуальный проект.</a:t>
            </a:r>
            <a:endParaRPr lang="ru-RU" alt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13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19376" y="0"/>
            <a:ext cx="9124623" cy="1158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6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Допуск к ГИА-9 в 2020 году</a:t>
            </a:r>
            <a:endParaRPr lang="ru-RU" sz="260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77" y="-11445"/>
            <a:ext cx="1115616" cy="1116267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136838" y="1383730"/>
            <a:ext cx="8671333" cy="492957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tx1"/>
                </a:solidFill>
              </a:rPr>
              <a:t>Индивидуальный итоговой проект</a:t>
            </a:r>
            <a:r>
              <a:rPr lang="ru-RU" sz="2800" dirty="0">
                <a:solidFill>
                  <a:schemeClr val="tx1"/>
                </a:solidFill>
              </a:rPr>
              <a:t> представляет собой учебный проект, выполняемый обучающимся в рамках одного или нескольких учебных предметов с целью продемонстрировать свои достижения в самостоятельном освоении содержания и методов избранных областей знаний и/или видов деятельности и способность проектировать и осуществлять целесообразную и результативную деятельность (учебно-познавательную, конструкторскую, социальную, художественно-творческую).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9616" y="278908"/>
            <a:ext cx="1483085" cy="53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0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19376" y="0"/>
            <a:ext cx="9124623" cy="1158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6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экзаменов ГИА-9 в 2020 году</a:t>
            </a:r>
            <a:endParaRPr lang="ru-RU" sz="260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77" y="-11445"/>
            <a:ext cx="1115616" cy="1116267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213360" y="1433015"/>
            <a:ext cx="4126628" cy="51201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ГИА включает в себя </a:t>
            </a:r>
            <a:r>
              <a:rPr lang="ru-RU" sz="28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экзамена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defRPr/>
            </a:pP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обязательные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экзамены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русскому языку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математике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eaLnBrk="1" hangingPunct="1">
              <a:defRPr/>
            </a:pP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экзамены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выбору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обучающегося </a:t>
            </a:r>
          </a:p>
          <a:p>
            <a:pPr algn="ctr" eaLnBrk="1" hangingPunct="1"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двум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учебным предметам</a:t>
            </a:r>
            <a:endParaRPr lang="ru-RU" sz="28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39640" y="1433015"/>
            <a:ext cx="4213860" cy="512018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обучающихся </a:t>
            </a:r>
            <a:r>
              <a:rPr lang="ru-RU" alt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ОВЗ, </a:t>
            </a:r>
          </a:p>
          <a:p>
            <a:pPr algn="ctr"/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детей-инвалидов и инвалидов</a:t>
            </a:r>
          </a:p>
          <a:p>
            <a:pPr algn="ctr"/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сдаваемых экзаменов </a:t>
            </a:r>
          </a:p>
          <a:p>
            <a:pPr algn="ctr"/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их желанию </a:t>
            </a:r>
          </a:p>
          <a:p>
            <a:pPr algn="ctr"/>
            <a:r>
              <a:rPr lang="ru-RU" alt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сокращается </a:t>
            </a:r>
          </a:p>
          <a:p>
            <a:pPr algn="ctr"/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alt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двух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обязательных экзаменов</a:t>
            </a:r>
          </a:p>
          <a:p>
            <a:pPr algn="ctr"/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русскому языку и математике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9616" y="278908"/>
            <a:ext cx="1483085" cy="53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8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Doc\Мероприятия\2015-10-28 Совещание Рособрнадзора в Сочи\ГИА__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2388" y="101953"/>
            <a:ext cx="1819696" cy="63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ятиугольник 6"/>
          <p:cNvSpPr/>
          <p:nvPr/>
        </p:nvSpPr>
        <p:spPr>
          <a:xfrm>
            <a:off x="7585" y="862353"/>
            <a:ext cx="2299507" cy="2019767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ГИА-9 включает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себя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99508" y="879551"/>
            <a:ext cx="2071228" cy="20025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экзамены:</a:t>
            </a:r>
          </a:p>
          <a:p>
            <a:pPr algn="ctr"/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</a:p>
          <a:p>
            <a:pPr algn="ctr"/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61982" y="896748"/>
            <a:ext cx="4355589" cy="20025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Экзамены </a:t>
            </a:r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двум учебным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выбору обучающегося из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предметов: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химия, биология, литература, </a:t>
            </a:r>
            <a:endParaRPr lang="ru-RU" sz="1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история, обществознание, информатика и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ИКТ, иностранные языки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(английский, немецкий, французский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испанский) </a:t>
            </a:r>
          </a:p>
        </p:txBody>
      </p:sp>
      <p:sp>
        <p:nvSpPr>
          <p:cNvPr id="10" name="Плюс 9"/>
          <p:cNvSpPr/>
          <p:nvPr/>
        </p:nvSpPr>
        <p:spPr>
          <a:xfrm>
            <a:off x="4426229" y="3964901"/>
            <a:ext cx="265113" cy="257175"/>
          </a:xfrm>
          <a:prstGeom prst="mathPlus">
            <a:avLst/>
          </a:prstGeom>
          <a:solidFill>
            <a:srgbClr val="9DC3E6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15171" y="3058537"/>
            <a:ext cx="2284336" cy="2074180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ОВЗ, детей инвалидов и инвалидов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99508" y="3054261"/>
            <a:ext cx="2071228" cy="20784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сдаваемых экзаменов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их желанию)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сокращается до </a:t>
            </a:r>
            <a:r>
              <a:rPr 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 обязательных </a:t>
            </a:r>
            <a:r>
              <a:rPr lang="ru-RU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</a:t>
            </a:r>
            <a:endParaRPr lang="ru-RU" sz="1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61983" y="3054262"/>
            <a:ext cx="2182281" cy="20784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Экзамены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одному или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двум </a:t>
            </a:r>
            <a:r>
              <a:rPr lang="ru-RU" sz="16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учебным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 по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выбору обучающегося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ОВЗ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желанию)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люс 14"/>
          <p:cNvSpPr/>
          <p:nvPr/>
        </p:nvSpPr>
        <p:spPr>
          <a:xfrm>
            <a:off x="4433803" y="1769445"/>
            <a:ext cx="265113" cy="257175"/>
          </a:xfrm>
          <a:prstGeom prst="mathPlus">
            <a:avLst/>
          </a:prstGeom>
          <a:solidFill>
            <a:srgbClr val="9DC3E6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6979" y="6116425"/>
            <a:ext cx="8625105" cy="6102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19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экзаменов не должно быть больше четырех </a:t>
            </a:r>
            <a:r>
              <a:rPr lang="ru-RU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19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6979" y="5338421"/>
            <a:ext cx="8625105" cy="5603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учебных предмета по выбору -  могут быть </a:t>
            </a:r>
            <a:r>
              <a:rPr lang="ru-RU" sz="19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иностранных языка 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2061713" y="125753"/>
            <a:ext cx="4942936" cy="5126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экзаменов ГИА-9</a:t>
            </a:r>
          </a:p>
        </p:txBody>
      </p:sp>
      <p:pic>
        <p:nvPicPr>
          <p:cNvPr id="19" name="Picture 2" descr="C:\Users\Татьяна Викторовна\Desktop\картинки\inklude.png"/>
          <p:cNvPicPr/>
          <p:nvPr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1334" y="3363152"/>
            <a:ext cx="2102666" cy="1376340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4812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>
          <a:xfrm>
            <a:off x="1553443" y="57455"/>
            <a:ext cx="6586222" cy="5126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обсудить?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6191" y="749127"/>
            <a:ext cx="5079657" cy="21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нение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членов семейного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совета;</a:t>
            </a:r>
          </a:p>
          <a:p>
            <a:pPr marL="342900" indent="-3429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Предпочтения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Вашего ребенка в сфере профессиональной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и в выборе специальности;</a:t>
            </a:r>
          </a:p>
          <a:p>
            <a:pPr marL="342900" indent="-3429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предметы он хорошо знает и планирует выбрать для сдачи ГИА-9;</a:t>
            </a:r>
          </a:p>
        </p:txBody>
      </p:sp>
      <p:sp>
        <p:nvSpPr>
          <p:cNvPr id="14" name="Выноска-облако 13"/>
          <p:cNvSpPr/>
          <p:nvPr/>
        </p:nvSpPr>
        <p:spPr>
          <a:xfrm>
            <a:off x="-1" y="2954971"/>
            <a:ext cx="3338423" cy="1401473"/>
          </a:xfrm>
          <a:prstGeom prst="cloudCallout">
            <a:avLst>
              <a:gd name="adj1" fmla="val -44060"/>
              <a:gd name="adj2" fmla="val -63137"/>
            </a:avLst>
          </a:prstGeom>
          <a:solidFill>
            <a:schemeClr val="bg1"/>
          </a:solidFill>
          <a:ln w="19050">
            <a:solidFill>
              <a:schemeClr val="accent1">
                <a:shade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845" y="3376162"/>
            <a:ext cx="531112" cy="758342"/>
          </a:xfrm>
          <a:prstGeom prst="rect">
            <a:avLst/>
          </a:prstGeom>
          <a:ln>
            <a:solidFill>
              <a:schemeClr val="accent1">
                <a:shade val="50000"/>
                <a:alpha val="0"/>
              </a:schemeClr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6992" y="3195834"/>
            <a:ext cx="500741" cy="69012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8446" y="3464906"/>
            <a:ext cx="458609" cy="60992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6352" y="3468056"/>
            <a:ext cx="646260" cy="69934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233831" y="3125463"/>
            <a:ext cx="564770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у ребенка планы: </a:t>
            </a:r>
          </a:p>
          <a:p>
            <a:r>
              <a:rPr lang="ru-RU" sz="19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продолжить обучение 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10 классе  </a:t>
            </a: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пойти </a:t>
            </a:r>
          </a:p>
          <a:p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учиться в 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колледж/техникум</a:t>
            </a: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22" name="Выноска-облако 21"/>
          <p:cNvSpPr/>
          <p:nvPr/>
        </p:nvSpPr>
        <p:spPr>
          <a:xfrm>
            <a:off x="2035207" y="4291119"/>
            <a:ext cx="3217857" cy="2194260"/>
          </a:xfrm>
          <a:prstGeom prst="cloudCallout">
            <a:avLst>
              <a:gd name="adj1" fmla="val -5403"/>
              <a:gd name="adj2" fmla="val -75857"/>
            </a:avLst>
          </a:prstGeom>
          <a:solidFill>
            <a:schemeClr val="bg1"/>
          </a:solidFill>
          <a:ln w="190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4490" y="4963833"/>
            <a:ext cx="746913" cy="958538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2704894" y="4871652"/>
            <a:ext cx="27247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бучение в 10 классе: </a:t>
            </a: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профильные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классы в </a:t>
            </a:r>
            <a:r>
              <a:rPr lang="ru-RU" sz="1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своей </a:t>
            </a: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школе</a:t>
            </a:r>
            <a:endParaRPr lang="ru-RU" sz="15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1096" y="2993566"/>
            <a:ext cx="28600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</a:t>
            </a:r>
            <a:endParaRPr lang="ru-RU" sz="15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</a:t>
            </a:r>
            <a:endParaRPr lang="ru-RU" sz="15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Выноска-облако 27"/>
          <p:cNvSpPr/>
          <p:nvPr/>
        </p:nvSpPr>
        <p:spPr>
          <a:xfrm>
            <a:off x="5546785" y="4207634"/>
            <a:ext cx="3597215" cy="2300285"/>
          </a:xfrm>
          <a:prstGeom prst="cloudCallout">
            <a:avLst>
              <a:gd name="adj1" fmla="val -61332"/>
              <a:gd name="adj2" fmla="val -47381"/>
            </a:avLst>
          </a:prstGeom>
          <a:solidFill>
            <a:schemeClr val="bg1"/>
          </a:solidFill>
          <a:ln w="190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375887" y="4448278"/>
            <a:ext cx="3768113" cy="1708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Поступающему </a:t>
            </a:r>
          </a:p>
          <a:p>
            <a:pPr algn="ctr"/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колледж/техникум:</a:t>
            </a:r>
            <a:endParaRPr lang="ru-RU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список </a:t>
            </a:r>
          </a:p>
          <a:p>
            <a:pPr algn="ctr"/>
            <a:r>
              <a:rPr lang="ru-RU" sz="1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колледжей/техникумов, </a:t>
            </a:r>
          </a:p>
          <a:p>
            <a:pPr algn="ctr"/>
            <a:r>
              <a:rPr lang="ru-RU" sz="1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есть эти </a:t>
            </a: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</a:t>
            </a:r>
          </a:p>
          <a:p>
            <a:pPr algn="ctr"/>
            <a:r>
              <a:rPr lang="ru-RU" sz="1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ознакомиться с условиями</a:t>
            </a:r>
          </a:p>
          <a:p>
            <a:pPr algn="ctr"/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поступления</a:t>
            </a:r>
            <a:endParaRPr lang="ru-RU" sz="15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1096" y="6343479"/>
            <a:ext cx="86848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 smtClean="0">
                <a:solidFill>
                  <a:srgbClr val="FF0000"/>
                </a:solidFill>
              </a:rPr>
              <a:t>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заканчивается период выбора предметов для сдачи ГИА-9</a:t>
            </a:r>
          </a:p>
        </p:txBody>
      </p:sp>
      <p:pic>
        <p:nvPicPr>
          <p:cNvPr id="35" name="Picture 3" descr="D:\Doc\Мероприятия\2015-10-28 Совещание Рособрнадзора в Сочи\ГИА__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7792" y="57455"/>
            <a:ext cx="1638117" cy="57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785" y="782025"/>
            <a:ext cx="2766781" cy="232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9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Гардымова ещё короч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_ФИПИ">
  <a:themeElements>
    <a:clrScheme name="presentation_rus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rus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_rus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Нач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Гардымова ещё короче</Template>
  <TotalTime>5806</TotalTime>
  <Words>584</Words>
  <Application>Microsoft Office PowerPoint</Application>
  <PresentationFormat>Экран (4:3)</PresentationFormat>
  <Paragraphs>114</Paragraphs>
  <Slides>25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25</vt:i4>
      </vt:variant>
    </vt:vector>
  </HeadingPairs>
  <TitlesOfParts>
    <vt:vector size="38" baseType="lpstr">
      <vt:lpstr>Arial</vt:lpstr>
      <vt:lpstr>Bookman Old Style</vt:lpstr>
      <vt:lpstr>Calibri</vt:lpstr>
      <vt:lpstr>Cambria</vt:lpstr>
      <vt:lpstr>Gill Sans MT</vt:lpstr>
      <vt:lpstr>Times New Roman</vt:lpstr>
      <vt:lpstr>Wingdings</vt:lpstr>
      <vt:lpstr>Wingdings 3</vt:lpstr>
      <vt:lpstr>Гардымова ещё короче</vt:lpstr>
      <vt:lpstr>Тема_ФИПИ</vt:lpstr>
      <vt:lpstr>Начальная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ВАЖНЫЕ ДАТЫ</vt:lpstr>
      <vt:lpstr>Презентация PowerPoint</vt:lpstr>
      <vt:lpstr>Презентация PowerPoint</vt:lpstr>
      <vt:lpstr>Презентация PowerPoint</vt:lpstr>
      <vt:lpstr>ВЫПУСКНИК КУБАНСКИХ ШКОЛ –  ОН К ГИА ВСЕГДА ГОТОВ!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Q17</dc:creator>
  <cp:lastModifiedBy>Aleksandr Senik</cp:lastModifiedBy>
  <cp:revision>420</cp:revision>
  <cp:lastPrinted>2019-12-12T13:28:48Z</cp:lastPrinted>
  <dcterms:created xsi:type="dcterms:W3CDTF">2016-10-12T15:15:15Z</dcterms:created>
  <dcterms:modified xsi:type="dcterms:W3CDTF">2019-12-30T13:39:08Z</dcterms:modified>
</cp:coreProperties>
</file>